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63" r:id="rId6"/>
    <p:sldId id="265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51F9E-0ED1-4300-9430-B69E5788D702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B033E1-8ACC-4898-8E64-452DA23C3C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832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57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538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82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78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234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470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388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323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404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01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0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745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462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445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561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41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676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149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004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66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73AC9-D0B7-4241-B51F-CA37918B125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B360B-6B10-424A-82DF-FB41988F10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671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91263" y="1021742"/>
            <a:ext cx="1713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结果对比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表格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08260503"/>
                  </p:ext>
                </p:extLst>
              </p:nvPr>
            </p:nvGraphicFramePr>
            <p:xfrm>
              <a:off x="1050001" y="1900193"/>
              <a:ext cx="9557952" cy="408140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2389488">
                      <a:extLst>
                        <a:ext uri="{9D8B030D-6E8A-4147-A177-3AD203B41FA5}">
                          <a16:colId xmlns:a16="http://schemas.microsoft.com/office/drawing/2014/main" val="193788662"/>
                        </a:ext>
                      </a:extLst>
                    </a:gridCol>
                    <a:gridCol w="2536557">
                      <a:extLst>
                        <a:ext uri="{9D8B030D-6E8A-4147-A177-3AD203B41FA5}">
                          <a16:colId xmlns:a16="http://schemas.microsoft.com/office/drawing/2014/main" val="4267435859"/>
                        </a:ext>
                      </a:extLst>
                    </a:gridCol>
                    <a:gridCol w="2242419">
                      <a:extLst>
                        <a:ext uri="{9D8B030D-6E8A-4147-A177-3AD203B41FA5}">
                          <a16:colId xmlns:a16="http://schemas.microsoft.com/office/drawing/2014/main" val="1510464924"/>
                        </a:ext>
                      </a:extLst>
                    </a:gridCol>
                    <a:gridCol w="2389488">
                      <a:extLst>
                        <a:ext uri="{9D8B030D-6E8A-4147-A177-3AD203B41FA5}">
                          <a16:colId xmlns:a16="http://schemas.microsoft.com/office/drawing/2014/main" val="2750391567"/>
                        </a:ext>
                      </a:extLst>
                    </a:gridCol>
                  </a:tblGrid>
                  <a:tr h="597886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 smtClean="0"/>
                            <a:t>TSMC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脉动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数字</a:t>
                          </a:r>
                          <a:r>
                            <a:rPr lang="en-US" altLang="zh-CN" sz="2400" dirty="0" smtClean="0"/>
                            <a:t>CIM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4404084"/>
                      </a:ext>
                    </a:extLst>
                  </a:tr>
                  <a:tr h="2989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规模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64*64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16*16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64*64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5612883"/>
                      </a:ext>
                    </a:extLst>
                  </a:tr>
                  <a:tr h="2989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工艺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5nm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7nm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12nm</a:t>
                          </a:r>
                          <a:endParaRPr lang="zh-CN" altLang="en-US" sz="2400" kern="1200" dirty="0">
                            <a:solidFill>
                              <a:srgbClr val="FF0000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4312036"/>
                      </a:ext>
                    </a:extLst>
                  </a:tr>
                  <a:tr h="5978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数据格式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4b*4b or 4b*8b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Fp64 * Fp64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4b*4b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6771977"/>
                      </a:ext>
                    </a:extLst>
                  </a:tr>
                  <a:tr h="59962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面积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13298</a:t>
                          </a:r>
                          <a:r>
                            <a:rPr lang="el-GR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μ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i="1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2989706</a:t>
                          </a:r>
                          <a:r>
                            <a:rPr lang="el-GR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μ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i="1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115200</a:t>
                          </a:r>
                          <a:r>
                            <a:rPr lang="el-GR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μ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altLang="zh-CN" sz="2400" i="1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en-US" altLang="zh-CN" sz="240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20597039"/>
                      </a:ext>
                    </a:extLst>
                  </a:tr>
                  <a:tr h="2989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功耗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N/A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2582mW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18.1632mW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98976187"/>
                      </a:ext>
                    </a:extLst>
                  </a:tr>
                  <a:tr h="29894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频率（</a:t>
                          </a:r>
                          <a:r>
                            <a:rPr lang="en-US" altLang="zh-CN" sz="2400" dirty="0" smtClean="0"/>
                            <a:t>GHz</a:t>
                          </a:r>
                          <a:r>
                            <a:rPr lang="zh-CN" altLang="en-US" sz="2400" dirty="0" smtClean="0"/>
                            <a:t>）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0.36</a:t>
                          </a:r>
                          <a:r>
                            <a:rPr lang="zh-CN" altLang="en-US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、</a:t>
                          </a: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0.96</a:t>
                          </a:r>
                          <a:r>
                            <a:rPr lang="zh-CN" altLang="en-US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、</a:t>
                          </a: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1.44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23034216"/>
                      </a:ext>
                    </a:extLst>
                  </a:tr>
                  <a:tr h="29894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dirty="0" smtClean="0"/>
                            <a:t>TOPS/W</a:t>
                          </a:r>
                          <a:endParaRPr lang="zh-CN" altLang="en-US" sz="2400" dirty="0" smtClean="0"/>
                        </a:p>
                      </a:txBody>
                      <a:tcPr>
                        <a:lnR w="12700" cmpd="sng"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63-254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0.1983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27.3131*2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9332944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表格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08260503"/>
                  </p:ext>
                </p:extLst>
              </p:nvPr>
            </p:nvGraphicFramePr>
            <p:xfrm>
              <a:off x="1050001" y="1900193"/>
              <a:ext cx="9557952" cy="4081400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2389488">
                      <a:extLst>
                        <a:ext uri="{9D8B030D-6E8A-4147-A177-3AD203B41FA5}">
                          <a16:colId xmlns:a16="http://schemas.microsoft.com/office/drawing/2014/main" val="193788662"/>
                        </a:ext>
                      </a:extLst>
                    </a:gridCol>
                    <a:gridCol w="2536557">
                      <a:extLst>
                        <a:ext uri="{9D8B030D-6E8A-4147-A177-3AD203B41FA5}">
                          <a16:colId xmlns:a16="http://schemas.microsoft.com/office/drawing/2014/main" val="4267435859"/>
                        </a:ext>
                      </a:extLst>
                    </a:gridCol>
                    <a:gridCol w="2242419">
                      <a:extLst>
                        <a:ext uri="{9D8B030D-6E8A-4147-A177-3AD203B41FA5}">
                          <a16:colId xmlns:a16="http://schemas.microsoft.com/office/drawing/2014/main" val="1510464924"/>
                        </a:ext>
                      </a:extLst>
                    </a:gridCol>
                    <a:gridCol w="2389488">
                      <a:extLst>
                        <a:ext uri="{9D8B030D-6E8A-4147-A177-3AD203B41FA5}">
                          <a16:colId xmlns:a16="http://schemas.microsoft.com/office/drawing/2014/main" val="2750391567"/>
                        </a:ext>
                      </a:extLst>
                    </a:gridCol>
                  </a:tblGrid>
                  <a:tr h="597886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400" dirty="0" smtClean="0"/>
                            <a:t>TSMC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脉动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数字</a:t>
                          </a:r>
                          <a:r>
                            <a:rPr lang="en-US" altLang="zh-CN" sz="2400" dirty="0" smtClean="0"/>
                            <a:t>CIM</a:t>
                          </a:r>
                          <a:endParaRPr lang="zh-CN" altLang="en-US" sz="24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04404084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规模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64*64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16*16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64*64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85612883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工艺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5nm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7nm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rgbClr val="FF0000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12nm</a:t>
                          </a:r>
                          <a:endParaRPr lang="zh-CN" altLang="en-US" sz="2400" kern="1200" dirty="0">
                            <a:solidFill>
                              <a:srgbClr val="FF0000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34312036"/>
                      </a:ext>
                    </a:extLst>
                  </a:tr>
                  <a:tr h="59788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数据格式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4b*4b or 4b*8b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Fp64 * Fp64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4b*4b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96771977"/>
                      </a:ext>
                    </a:extLst>
                  </a:tr>
                  <a:tr h="59962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面积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94245" t="-356566" r="-183213" b="-250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220109" t="-356566" r="-107609" b="-25050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>
                        <a:blipFill>
                          <a:blip r:embed="rId3"/>
                          <a:stretch>
                            <a:fillRect l="-300510" t="-356566" r="-1020" b="-25050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20597039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功耗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N/A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2582mW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18.1632mW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98976187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zh-CN" altLang="en-US" sz="2400" dirty="0" smtClean="0"/>
                            <a:t>频率（</a:t>
                          </a:r>
                          <a:r>
                            <a:rPr lang="en-US" altLang="zh-CN" sz="2400" dirty="0" smtClean="0"/>
                            <a:t>GHz</a:t>
                          </a:r>
                          <a:r>
                            <a:rPr lang="zh-CN" altLang="en-US" sz="2400" dirty="0" smtClean="0"/>
                            <a:t>）</a:t>
                          </a:r>
                          <a:endParaRPr lang="zh-CN" altLang="en-US" sz="24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0.36</a:t>
                          </a:r>
                          <a:r>
                            <a:rPr lang="zh-CN" altLang="en-US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、</a:t>
                          </a: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0.96</a:t>
                          </a:r>
                          <a:r>
                            <a:rPr lang="zh-CN" altLang="en-US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、</a:t>
                          </a: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1.44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T w="12700" cmpd="sng">
                          <a:noFill/>
                        </a:lnT>
                        <a:lnB w="12700" cmpd="sng"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0" hangingPunct="1"/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zh-CN" altLang="en-US" sz="2400" kern="1200" dirty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23034216"/>
                      </a:ext>
                    </a:extLst>
                  </a:tr>
                  <a:tr h="45720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dirty="0" smtClean="0"/>
                            <a:t>TOPS/W</a:t>
                          </a:r>
                          <a:endParaRPr lang="zh-CN" altLang="en-US" sz="2400" dirty="0" smtClean="0"/>
                        </a:p>
                      </a:txBody>
                      <a:tcPr>
                        <a:lnR w="12700" cmpd="sng"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63-254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0.1983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2400" kern="1200" dirty="0" smtClean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27.3131*2</a:t>
                          </a:r>
                          <a:endParaRPr lang="zh-CN" altLang="en-US" sz="2400" kern="1200" dirty="0" smtClean="0">
                            <a:solidFill>
                              <a:schemeClr val="dk1"/>
                            </a:solidFill>
                            <a:latin typeface="Times New Roman" panose="02020603050405020304" pitchFamily="18" charset="0"/>
                            <a:ea typeface="+mn-ea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9332944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2" name="文本框 11"/>
          <p:cNvSpPr txBox="1"/>
          <p:nvPr/>
        </p:nvSpPr>
        <p:spPr>
          <a:xfrm>
            <a:off x="165691" y="6128914"/>
            <a:ext cx="8297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资料显示：</a:t>
            </a:r>
            <a:r>
              <a:rPr lang="en-US" altLang="zh-CN" sz="2800" b="1" dirty="0" smtClean="0"/>
              <a:t>12nm</a:t>
            </a:r>
            <a:r>
              <a:rPr lang="zh-CN" altLang="en-US" sz="2800" b="1" dirty="0" smtClean="0"/>
              <a:t>差</a:t>
            </a:r>
            <a:r>
              <a:rPr lang="en-US" altLang="zh-CN" sz="2800" b="1" dirty="0" smtClean="0"/>
              <a:t>7nm</a:t>
            </a:r>
            <a:r>
              <a:rPr lang="zh-CN" altLang="en-US" sz="2800" b="1" dirty="0" smtClean="0"/>
              <a:t>两代工艺，差</a:t>
            </a:r>
            <a:r>
              <a:rPr lang="en-US" altLang="zh-CN" sz="2800" b="1" dirty="0" smtClean="0"/>
              <a:t>5nm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三代工艺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293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57" y="1544962"/>
            <a:ext cx="11133138" cy="502709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91263" y="1021742"/>
            <a:ext cx="1787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版图总览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0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3" y="1495310"/>
            <a:ext cx="12085130" cy="536269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563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版图面积占比：存储体</a:t>
            </a:r>
            <a:r>
              <a:rPr lang="en-US" altLang="zh-CN" sz="2800" b="1" dirty="0" smtClean="0"/>
              <a:t>30.47%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91262" y="1479265"/>
            <a:ext cx="858173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492614" y="1512114"/>
            <a:ext cx="1648527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5534278" y="1586050"/>
            <a:ext cx="1648527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8521663" y="1623017"/>
            <a:ext cx="1580336" cy="755404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1323804" y="1681383"/>
            <a:ext cx="791613" cy="728118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49434" y="3370782"/>
            <a:ext cx="858173" cy="1582217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492613" y="3328551"/>
            <a:ext cx="1648527" cy="1624448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5550793" y="3370782"/>
            <a:ext cx="1648527" cy="1513010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8487567" y="3328551"/>
            <a:ext cx="1648527" cy="1513010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1323804" y="3328551"/>
            <a:ext cx="791613" cy="1513010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49434" y="6015177"/>
            <a:ext cx="858173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2492613" y="5940097"/>
            <a:ext cx="1658781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5534278" y="5886450"/>
            <a:ext cx="1648527" cy="829339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487567" y="5886450"/>
            <a:ext cx="1613973" cy="744194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1323804" y="5842000"/>
            <a:ext cx="728496" cy="747950"/>
          </a:xfrm>
          <a:prstGeom prst="rect">
            <a:avLst/>
          </a:prstGeom>
          <a:noFill/>
          <a:ln w="825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97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8262"/>
            <a:ext cx="12192000" cy="54827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563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版图面积占比：加法树</a:t>
            </a:r>
            <a:r>
              <a:rPr lang="en-US" altLang="zh-CN" sz="2800" b="1" dirty="0" smtClean="0"/>
              <a:t>40.42%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04818" y="1422867"/>
            <a:ext cx="1648527" cy="82933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125902" y="1462475"/>
            <a:ext cx="1648527" cy="82933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182805" y="1557037"/>
            <a:ext cx="1514628" cy="755404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136094" y="1584322"/>
            <a:ext cx="1382511" cy="74378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959662" y="3314384"/>
            <a:ext cx="1532951" cy="159076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208773" y="3325268"/>
            <a:ext cx="1496513" cy="1513010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182806" y="3328551"/>
            <a:ext cx="1514628" cy="1513010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0136095" y="3328551"/>
            <a:ext cx="1332892" cy="1513010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983749" y="6028661"/>
            <a:ext cx="1658781" cy="82933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4132765" y="5957333"/>
            <a:ext cx="1648527" cy="829339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7182806" y="5931655"/>
            <a:ext cx="1514628" cy="744194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0098853" y="5842001"/>
            <a:ext cx="1419752" cy="747950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099749" y="2431311"/>
            <a:ext cx="10369238" cy="577251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149367" y="5154984"/>
            <a:ext cx="10369238" cy="577251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11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2867"/>
            <a:ext cx="12192000" cy="54827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5636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版图面积占比：控制模块</a:t>
            </a:r>
            <a:r>
              <a:rPr lang="en-US" altLang="zh-CN" sz="2800" b="1" dirty="0" smtClean="0"/>
              <a:t>0.66%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9142" y="5243311"/>
            <a:ext cx="914607" cy="488924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9142" y="2476230"/>
            <a:ext cx="835675" cy="281147"/>
          </a:xfrm>
          <a:prstGeom prst="rect">
            <a:avLst/>
          </a:prstGeom>
          <a:noFill/>
          <a:ln w="508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081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11945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后仿正确性测试存在问题：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50" y="1447357"/>
            <a:ext cx="10221433" cy="541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11779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初步定位原因：控制信号的上升以及下降延迟过长，导致结果出现问题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998" y="1793357"/>
            <a:ext cx="8669965" cy="487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7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11779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初步定位原因：控制信号的上升以及下降延迟过长，导致结果出现问题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922" y="1782725"/>
            <a:ext cx="8846288" cy="497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5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143" y="1006009"/>
            <a:ext cx="11779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初步定位原因：控制信号的上升以及下降延迟过长，导致结果出现问题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37" y="1738423"/>
            <a:ext cx="9101470" cy="511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0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</TotalTime>
  <Words>284</Words>
  <Application>Microsoft Office PowerPoint</Application>
  <PresentationFormat>宽屏</PresentationFormat>
  <Paragraphs>59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</vt:lpstr>
      <vt:lpstr>等线 Light</vt:lpstr>
      <vt:lpstr>黑体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renyu yang</dc:creator>
  <cp:lastModifiedBy>renyu yang</cp:lastModifiedBy>
  <cp:revision>28</cp:revision>
  <dcterms:created xsi:type="dcterms:W3CDTF">2023-08-31T01:37:18Z</dcterms:created>
  <dcterms:modified xsi:type="dcterms:W3CDTF">2023-09-28T01:08:07Z</dcterms:modified>
</cp:coreProperties>
</file>

<file path=docProps/thumbnail.jpeg>
</file>